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63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423" r:id="rId30"/>
    <p:sldId id="424" r:id="rId31"/>
    <p:sldId id="425" r:id="rId32"/>
    <p:sldId id="422" r:id="rId33"/>
    <p:sldId id="42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45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080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1072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02 – Vectors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8753023" y="6498280"/>
            <a:ext cx="2911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Exploring Operations Research with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Duggan/explore_or" TargetMode="Externa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tackoverflow.com/questions/11563154/what-are-replacement-functions-in-r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5DF2-6831-294B-C42C-B06674A30CD8}"/>
              </a:ext>
            </a:extLst>
          </p:cNvPr>
          <p:cNvSpPr txBox="1"/>
          <p:nvPr/>
        </p:nvSpPr>
        <p:spPr>
          <a:xfrm>
            <a:off x="245551" y="5780186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https://github.com/JimDuggan/explore_or</a:t>
            </a:r>
            <a:r>
              <a:rPr lang="en-US" dirty="0"/>
              <a:t>  </a:t>
            </a:r>
          </a:p>
        </p:txBody>
      </p:sp>
      <p:pic>
        <p:nvPicPr>
          <p:cNvPr id="16" name="Picture 15" descr="A book cover with text and images of colorful squares&#10;&#10;Description automatically generated">
            <a:extLst>
              <a:ext uri="{FF2B5EF4-FFF2-40B4-BE49-F238E27FC236}">
                <a16:creationId xmlns:a16="http://schemas.microsoft.com/office/drawing/2014/main" id="{C0126764-29C7-280E-8E7F-24D94ABE4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1421" y="206555"/>
            <a:ext cx="1364540" cy="2053701"/>
          </a:xfrm>
          <a:prstGeom prst="rect">
            <a:avLst/>
          </a:prstGeom>
        </p:spPr>
      </p:pic>
      <p:pic>
        <p:nvPicPr>
          <p:cNvPr id="25" name="Picture 24" descr="A long thin line of metal&#10;&#10;Description automatically generated with medium confidence">
            <a:extLst>
              <a:ext uri="{FF2B5EF4-FFF2-40B4-BE49-F238E27FC236}">
                <a16:creationId xmlns:a16="http://schemas.microsoft.com/office/drawing/2014/main" id="{E2A891CE-E312-641A-1C98-A30489972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198" y="362645"/>
            <a:ext cx="9783338" cy="2082781"/>
          </a:xfrm>
          <a:prstGeom prst="rect">
            <a:avLst/>
          </a:prstGeom>
        </p:spPr>
      </p:pic>
      <p:pic>
        <p:nvPicPr>
          <p:cNvPr id="27" name="Picture 26" descr="A close-up of a note&#10;&#10;Description automatically generated">
            <a:extLst>
              <a:ext uri="{FF2B5EF4-FFF2-40B4-BE49-F238E27FC236}">
                <a16:creationId xmlns:a16="http://schemas.microsoft.com/office/drawing/2014/main" id="{9CA33779-9413-982B-D555-3E1B7A30E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373" y="2983089"/>
            <a:ext cx="6725686" cy="1825978"/>
          </a:xfrm>
          <a:prstGeom prst="rect">
            <a:avLst/>
          </a:prstGeom>
        </p:spPr>
      </p:pic>
      <p:pic>
        <p:nvPicPr>
          <p:cNvPr id="29" name="Picture 28" descr="A train on the tracks with a rainbow in the background&#10;&#10;Description automatically generated">
            <a:extLst>
              <a:ext uri="{FF2B5EF4-FFF2-40B4-BE49-F238E27FC236}">
                <a16:creationId xmlns:a16="http://schemas.microsoft.com/office/drawing/2014/main" id="{63CD8CB4-492A-01EE-5D9A-71D4561A2F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814" y="2759840"/>
            <a:ext cx="4445147" cy="296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6B941D-BD29-27EB-6213-53D98EDC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rules of coercion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E6CBE1-678F-8954-A429-BA162CB6F5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31644" cy="4525963"/>
          </a:xfrm>
        </p:spPr>
        <p:txBody>
          <a:bodyPr/>
          <a:lstStyle/>
          <a:p>
            <a:r>
              <a:rPr lang="en-US" dirty="0"/>
              <a:t>All the elements of an atomic vector must be of the same type.</a:t>
            </a:r>
          </a:p>
          <a:p>
            <a:r>
              <a:rPr lang="en-US" dirty="0"/>
              <a:t>R enforces this through a process known as coercion. </a:t>
            </a:r>
          </a:p>
          <a:p>
            <a:r>
              <a:rPr lang="en-US" dirty="0"/>
              <a:t>The idea is that if types are mixed in an atomic vector, R will coerce to the most flexible type.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5AD4F-9CE4-956A-45D7-750D1BE0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table of words with black text&#10;&#10;Description automatically generated">
            <a:extLst>
              <a:ext uri="{FF2B5EF4-FFF2-40B4-BE49-F238E27FC236}">
                <a16:creationId xmlns:a16="http://schemas.microsoft.com/office/drawing/2014/main" id="{AF045E49-05BF-3621-555C-9CA80CCA5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190" y="2695564"/>
            <a:ext cx="5767210" cy="1807633"/>
          </a:xfrm>
          <a:prstGeom prst="rect">
            <a:avLst/>
          </a:prstGeom>
        </p:spPr>
      </p:pic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779CFE5-4A51-4044-6F2D-3098E568CE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961"/>
          <a:stretch/>
        </p:blipFill>
        <p:spPr>
          <a:xfrm>
            <a:off x="6239228" y="998798"/>
            <a:ext cx="4737100" cy="1452033"/>
          </a:xfrm>
          <a:prstGeom prst="rect">
            <a:avLst/>
          </a:prstGeom>
        </p:spPr>
      </p:pic>
      <p:pic>
        <p:nvPicPr>
          <p:cNvPr id="12" name="Picture 1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DECB4ED-E6B9-1F37-7E9C-4CDC93274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00" y="4957764"/>
            <a:ext cx="56261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04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9C697-540C-292E-9781-C80FB14D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vector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BD4D8-853F-4AF5-6135-E2E7367EB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357511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excellent feature of R is that vector elements (both atomic vectors and lists) can be named</a:t>
            </a:r>
          </a:p>
          <a:p>
            <a:r>
              <a:rPr lang="en-US" dirty="0"/>
              <a:t>There are a number of ways to name vector elements, and the simplest is to declare the name of each element as part of the c() function, using the = symbol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CD16F1-6303-B081-6DA8-8A13BABE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A52139AA-3575-1BEB-4BBD-59AA7E73F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302" y="2353734"/>
            <a:ext cx="5907098" cy="282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70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C1E10-B97D-2796-B7B5-63E844ED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names()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E81A6-AFE0-BF8E-9D52-8EABA85D80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417638"/>
            <a:ext cx="4673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character vector of the element names can be easily extracted using a special R function called </a:t>
            </a:r>
            <a:r>
              <a:rPr lang="en-US" dirty="0">
                <a:solidFill>
                  <a:srgbClr val="0432FF"/>
                </a:solidFill>
              </a:rPr>
              <a:t>names()</a:t>
            </a:r>
          </a:p>
          <a:p>
            <a:r>
              <a:rPr lang="en-US" dirty="0"/>
              <a:t>names() can be used to:</a:t>
            </a:r>
          </a:p>
          <a:p>
            <a:pPr lvl="1"/>
            <a:r>
              <a:rPr lang="en-US" dirty="0"/>
              <a:t>Retrieve the names of a vector</a:t>
            </a:r>
          </a:p>
          <a:p>
            <a:pPr lvl="1"/>
            <a:r>
              <a:rPr lang="en-US" dirty="0"/>
              <a:t>Set the names of a vector</a:t>
            </a:r>
          </a:p>
          <a:p>
            <a:r>
              <a:rPr lang="en-US" dirty="0"/>
              <a:t>It is an example of a replacement function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6A104-1381-D552-6F82-6C1A0D83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29E870E-5823-C890-A138-7B961227D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846" y="1406288"/>
            <a:ext cx="4435640" cy="2151944"/>
          </a:xfrm>
          <a:prstGeom prst="rect">
            <a:avLst/>
          </a:prstGeom>
        </p:spPr>
      </p:pic>
      <p:pic>
        <p:nvPicPr>
          <p:cNvPr id="9" name="Picture 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FD3BB7B-59F7-08A6-5C57-776C645BC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382" y="3791657"/>
            <a:ext cx="4435104" cy="2151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011B6D-6D2D-8D14-CF2E-9B526FDCD7EB}"/>
              </a:ext>
            </a:extLst>
          </p:cNvPr>
          <p:cNvSpPr txBox="1"/>
          <p:nvPr/>
        </p:nvSpPr>
        <p:spPr>
          <a:xfrm>
            <a:off x="519289" y="6114814"/>
            <a:ext cx="82860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https://stackoverflow.com/questions/11563154/what-are-replacement-functions-in-r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3793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0641-B0C8-66BF-6F94-04613D13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 - introducing 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BCC1B-24CF-5D78-2989-9FBD11E2E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041422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When working with real-world data, it is common that there will be missing values (e.g. a temperature sensor might break down)</a:t>
            </a:r>
          </a:p>
          <a:p>
            <a:r>
              <a:rPr lang="en-US" dirty="0"/>
              <a:t>NA is a logical constant of length one which contains a missing value indicator</a:t>
            </a:r>
          </a:p>
          <a:p>
            <a:r>
              <a:rPr lang="en-US" dirty="0"/>
              <a:t>Any vector element could have the value 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253FE7-321F-ED43-51DC-B65C935DA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592079B-10B0-1955-1179-5731A1CE6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254" y="1417638"/>
            <a:ext cx="6762089" cy="470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85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7A146-8821-EC65-CAB8-486201B0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information on 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6F924-7DE7-1B2D-2EC2-0721F6D28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041422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check whether NA is present in a vector the function </a:t>
            </a:r>
            <a:r>
              <a:rPr lang="en-US" dirty="0" err="1">
                <a:solidFill>
                  <a:srgbClr val="0432FF"/>
                </a:solidFill>
              </a:rPr>
              <a:t>is.na</a:t>
            </a:r>
            <a:r>
              <a:rPr lang="en-US" dirty="0">
                <a:solidFill>
                  <a:srgbClr val="0432FF"/>
                </a:solidFill>
              </a:rPr>
              <a:t>() </a:t>
            </a:r>
            <a:r>
              <a:rPr lang="en-US" dirty="0"/>
              <a:t>must be used</a:t>
            </a:r>
          </a:p>
          <a:p>
            <a:r>
              <a:rPr lang="en-US" dirty="0"/>
              <a:t>To overcome the obstacle of missing values in a vector, we add an additional argument to the max() function which is </a:t>
            </a:r>
            <a:r>
              <a:rPr lang="en-US" dirty="0" err="1">
                <a:solidFill>
                  <a:srgbClr val="0432FF"/>
                </a:solidFill>
              </a:rPr>
              <a:t>na.rm</a:t>
            </a:r>
            <a:r>
              <a:rPr lang="en-US" dirty="0">
                <a:solidFill>
                  <a:srgbClr val="0432FF"/>
                </a:solidFill>
              </a:rPr>
              <a:t>=TRUE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D18B4-4F8F-986A-8E19-0C8F383A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44CF67-AAB2-39D0-A781-D033BFE16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2173112"/>
            <a:ext cx="7019018" cy="1255888"/>
          </a:xfrm>
          <a:prstGeom prst="rect">
            <a:avLst/>
          </a:prstGeom>
        </p:spPr>
      </p:pic>
      <p:pic>
        <p:nvPicPr>
          <p:cNvPr id="11" name="Picture 10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F30D576-1359-EC92-9CD7-9B299538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570" y="4184474"/>
            <a:ext cx="7053398" cy="102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3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60052-9368-A35E-26B2-3918ABF44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Challenge 2.1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D987C0-BDE6-DE4F-7E6E-8F79F7C19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DEA499-9C9F-321F-9455-44A65B359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10" y="1912759"/>
            <a:ext cx="10030579" cy="40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97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C290-97B6-06B6-4772-2B135984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Vectorisation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0CB27-8536-3B38-D92C-0E97EAC06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93696"/>
            <a:ext cx="10972800" cy="2654380"/>
          </a:xfrm>
        </p:spPr>
        <p:txBody>
          <a:bodyPr>
            <a:normAutofit/>
          </a:bodyPr>
          <a:lstStyle/>
          <a:p>
            <a:r>
              <a:rPr lang="en-US" dirty="0"/>
              <a:t>Vectorization is a powerful R feature that enables a function to operate on all the elements of an input atomic vector, and return the results in an output atomic vector, of the same size.</a:t>
            </a:r>
          </a:p>
          <a:p>
            <a:r>
              <a:rPr lang="en-US" dirty="0"/>
              <a:t>Removes the requirement to write loop structures to iterate over the entire vector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DEC61-8159-457B-606A-A33111AB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09EB099-90DD-2B75-F49D-71EA70603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99" y="4301482"/>
            <a:ext cx="11548533" cy="191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869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C8170-C43A-B023-EC97-EF43B5043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sqrt() is a vectorized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AB76E7-6AD7-7FFD-F323-B45E8AEF4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3FCA1D-B8D6-5FB1-B2EE-38F06EC20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87" y="1327327"/>
            <a:ext cx="10773102" cy="488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0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BBF2-DA37-22F2-F82A-D8FE5CFF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F4095E-B988-4CEF-9941-8B6FA43C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D785E0-8134-E0DD-3E7A-A9F80A4F9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9" y="2536849"/>
            <a:ext cx="4443116" cy="2810050"/>
          </a:xfrm>
          <a:prstGeom prst="rect">
            <a:avLst/>
          </a:prstGeom>
        </p:spPr>
      </p:pic>
      <p:pic>
        <p:nvPicPr>
          <p:cNvPr id="13" name="Picture 12" descr="A screenshot of a white screen&#10;&#10;Description automatically generated">
            <a:extLst>
              <a:ext uri="{FF2B5EF4-FFF2-40B4-BE49-F238E27FC236}">
                <a16:creationId xmlns:a16="http://schemas.microsoft.com/office/drawing/2014/main" id="{3AC56FD5-7440-8912-AE4A-61430D76D4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55"/>
          <a:stretch/>
        </p:blipFill>
        <p:spPr>
          <a:xfrm>
            <a:off x="4334933" y="1417638"/>
            <a:ext cx="3680178" cy="4609027"/>
          </a:xfrm>
          <a:prstGeom prst="rect">
            <a:avLst/>
          </a:prstGeom>
        </p:spPr>
      </p:pic>
      <p:pic>
        <p:nvPicPr>
          <p:cNvPr id="15" name="Picture 14" descr="A screenshot of a math program&#10;&#10;Description automatically generated">
            <a:extLst>
              <a:ext uri="{FF2B5EF4-FFF2-40B4-BE49-F238E27FC236}">
                <a16:creationId xmlns:a16="http://schemas.microsoft.com/office/drawing/2014/main" id="{0FB6E457-2855-D18B-377E-FC638D3E6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96" y="1988601"/>
            <a:ext cx="39878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46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8B87-0680-0C93-AB66-675171612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Unequal length vectors – recycling used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13B707-5765-BAC8-8FE3-80B985207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E984B673-D787-8E35-E2BD-58F0A3984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" y="1797049"/>
            <a:ext cx="4683545" cy="4208640"/>
          </a:xfrm>
          <a:prstGeom prst="rect">
            <a:avLst/>
          </a:prstGeom>
        </p:spPr>
      </p:pic>
      <p:pic>
        <p:nvPicPr>
          <p:cNvPr id="7" name="Picture 6" descr="A white background with numbers and letters&#10;&#10;Description automatically generated">
            <a:extLst>
              <a:ext uri="{FF2B5EF4-FFF2-40B4-BE49-F238E27FC236}">
                <a16:creationId xmlns:a16="http://schemas.microsoft.com/office/drawing/2014/main" id="{4180E536-5213-56A5-67E9-EE2CDD8E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725" y="2406648"/>
            <a:ext cx="6981926" cy="289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27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266E3-EF8C-525C-B5B2-EF3417872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56825-8A07-F7B3-C4C2-E8FB1EB674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Knowledge of vectors is fundamental in R. </a:t>
            </a:r>
          </a:p>
          <a:p>
            <a:r>
              <a:rPr lang="en-US" dirty="0"/>
              <a:t>A vector is a one-dimensional data structure, and there are two types of vectors: 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atomic vectors</a:t>
            </a:r>
            <a:r>
              <a:rPr lang="en-US" dirty="0"/>
              <a:t>, where all the data must be of the same type, and 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lists</a:t>
            </a:r>
            <a:r>
              <a:rPr lang="en-US" dirty="0"/>
              <a:t>, which are more flexible and each element’s type can vary</a:t>
            </a:r>
          </a:p>
          <a:p>
            <a:r>
              <a:rPr lang="en-US" dirty="0"/>
              <a:t>Vectors are contiguous (elements side-by-side in memory)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E8B3C7-4BEB-BC9C-39B5-295923CF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13B87D-AC88-5706-52BA-7A377379B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47" y="3715509"/>
            <a:ext cx="5384801" cy="15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rectangular object with black numbers&#10;&#10;Description automatically generated">
            <a:extLst>
              <a:ext uri="{FF2B5EF4-FFF2-40B4-BE49-F238E27FC236}">
                <a16:creationId xmlns:a16="http://schemas.microsoft.com/office/drawing/2014/main" id="{C3759926-36D9-7BDF-0C55-0889887A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561" y="1582594"/>
            <a:ext cx="1540572" cy="10161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F99346-BEED-9D74-75AB-912CC87E4BC2}"/>
              </a:ext>
            </a:extLst>
          </p:cNvPr>
          <p:cNvSpPr txBox="1"/>
          <p:nvPr/>
        </p:nvSpPr>
        <p:spPr>
          <a:xfrm>
            <a:off x="7176592" y="2464262"/>
            <a:ext cx="392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An atomic vector containing 2 elements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F8DD3C-6336-C62E-A107-BDF016F1D024}"/>
              </a:ext>
            </a:extLst>
          </p:cNvPr>
          <p:cNvSpPr txBox="1"/>
          <p:nvPr/>
        </p:nvSpPr>
        <p:spPr>
          <a:xfrm>
            <a:off x="7739310" y="5406833"/>
            <a:ext cx="280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 list containing 3 elements </a:t>
            </a:r>
          </a:p>
        </p:txBody>
      </p:sp>
    </p:spTree>
    <p:extLst>
      <p:ext uri="{BB962C8B-B14F-4D97-AF65-F5344CB8AC3E}">
        <p14:creationId xmlns:p14="http://schemas.microsoft.com/office/powerpoint/2010/main" val="250606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A1BD-18B5-88F5-727A-2B08A97CD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Operators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CD5DC-A00F-0E2B-BBDE-F181181808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88882"/>
            <a:ext cx="5384800" cy="18287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Relational operators allow for comparison between two values, and they always return a logical vector.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3C9DBC-9601-5575-2BD6-8D1963DF8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D756BA76-B712-107B-6FB0-C63A45BCC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94" y="2950945"/>
            <a:ext cx="4255912" cy="1981858"/>
          </a:xfrm>
          <a:prstGeom prst="rect">
            <a:avLst/>
          </a:prstGeom>
        </p:spPr>
      </p:pic>
      <p:pic>
        <p:nvPicPr>
          <p:cNvPr id="9" name="Picture 8" descr="A close-up of a sign&#10;&#10;Description automatically generated">
            <a:extLst>
              <a:ext uri="{FF2B5EF4-FFF2-40B4-BE49-F238E27FC236}">
                <a16:creationId xmlns:a16="http://schemas.microsoft.com/office/drawing/2014/main" id="{49C6A0B0-6BA4-1AA4-0574-AF38F8C74B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5228"/>
          <a:stretch/>
        </p:blipFill>
        <p:spPr>
          <a:xfrm>
            <a:off x="1320800" y="5038311"/>
            <a:ext cx="3183554" cy="1274771"/>
          </a:xfrm>
          <a:prstGeom prst="rect">
            <a:avLst/>
          </a:prstGeom>
        </p:spPr>
      </p:pic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A74F18B-B5FF-2570-E167-58041260A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684" y="1288882"/>
            <a:ext cx="4752622" cy="50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89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DA4AD-82BE-723D-9E08-B090FACF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benefits of coercion…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F8461A-74A8-394D-6067-0BC48C195D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707" y="1991646"/>
            <a:ext cx="3567289" cy="35588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sum() function will coerce logical values to either ones or zeros. Therefore, it is easy to find the number of values that match the relational expression.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E3A9A-470F-BFCB-A543-3554575A6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E34B5D6-C975-D013-C2BE-B892ADA15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465" y="1991646"/>
            <a:ext cx="7518783" cy="346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0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B97F6-32F4-4A29-9ED7-FE174DB32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40338-DDE2-982C-BFD7-69C9090CD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3687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Logical operators perform operations such as AND and NOT, and for atomic vectors, the following logical operators can be used: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9DE61-1EBA-5BDE-814F-B9DBA554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 descr="A black and white text&#10;&#10;Description automatically generated">
            <a:extLst>
              <a:ext uri="{FF2B5EF4-FFF2-40B4-BE49-F238E27FC236}">
                <a16:creationId xmlns:a16="http://schemas.microsoft.com/office/drawing/2014/main" id="{CB3B50A5-3B58-BFED-67B1-A371EAB3D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59" y="2968978"/>
            <a:ext cx="9848750" cy="28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2122A-F4DE-7E27-51A6-A25D100F6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logical operators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6841DC-EC3E-D950-F345-51EAD2D79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D7FB749-A6ED-158B-F201-1F25CDF03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0" y="1259593"/>
            <a:ext cx="8245828" cy="492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51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8CF50-7F95-3384-407D-A636E3118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2897AE-4C12-E6C7-61E2-D2EC9E1D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9D0021-8D69-A45A-5C6F-E03F07EF7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89" y="1414639"/>
            <a:ext cx="7463587" cy="4955822"/>
          </a:xfrm>
          <a:prstGeom prst="rect">
            <a:avLst/>
          </a:prstGeom>
        </p:spPr>
      </p:pic>
      <p:pic>
        <p:nvPicPr>
          <p:cNvPr id="9" name="Picture 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199E34E-FB9B-F555-E8CD-894607BAC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649" y="3892550"/>
            <a:ext cx="44958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60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C8295-62FD-927E-8A17-B0366337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ifelse</a:t>
            </a:r>
            <a:r>
              <a:rPr lang="en-US" dirty="0"/>
              <a:t>() </a:t>
            </a:r>
            <a:r>
              <a:rPr lang="en-US" dirty="0" err="1"/>
              <a:t>vectorised</a:t>
            </a:r>
            <a:r>
              <a:rPr lang="en-US" dirty="0"/>
              <a:t> function (looping action)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7B774-2B6F-944D-5823-B0FED03E3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696178" cy="47102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0432FF"/>
                </a:solidFill>
              </a:rPr>
              <a:t>ifelse</a:t>
            </a:r>
            <a:r>
              <a:rPr lang="en-US" dirty="0">
                <a:solidFill>
                  <a:srgbClr val="0432FF"/>
                </a:solidFill>
              </a:rPr>
              <a:t>() </a:t>
            </a:r>
            <a:r>
              <a:rPr lang="en-US" dirty="0"/>
              <a:t>function allows for successive elements of an atomic vector to be processed with the same test condition.</a:t>
            </a:r>
          </a:p>
          <a:p>
            <a:r>
              <a:rPr lang="en-US" dirty="0" err="1"/>
              <a:t>ifelse</a:t>
            </a:r>
            <a:r>
              <a:rPr lang="en-US" dirty="0"/>
              <a:t>(</a:t>
            </a:r>
            <a:r>
              <a:rPr lang="en-US" dirty="0" err="1"/>
              <a:t>test_condition</a:t>
            </a:r>
            <a:r>
              <a:rPr lang="en-US" dirty="0"/>
              <a:t>, </a:t>
            </a:r>
            <a:r>
              <a:rPr lang="en-US" dirty="0" err="1"/>
              <a:t>true_value</a:t>
            </a:r>
            <a:r>
              <a:rPr lang="en-US" dirty="0"/>
              <a:t>, </a:t>
            </a:r>
            <a:r>
              <a:rPr lang="en-US" dirty="0" err="1"/>
              <a:t>false_value</a:t>
            </a:r>
            <a:r>
              <a:rPr lang="en-US" dirty="0"/>
              <a:t>), where:</a:t>
            </a:r>
          </a:p>
          <a:p>
            <a:pPr lvl="2"/>
            <a:r>
              <a:rPr lang="en-US" dirty="0" err="1"/>
              <a:t>test_condition</a:t>
            </a:r>
            <a:r>
              <a:rPr lang="en-US" dirty="0"/>
              <a:t> is a logical vector, or an operation that yields a logical vector, such as a logical operator</a:t>
            </a:r>
          </a:p>
          <a:p>
            <a:pPr lvl="2"/>
            <a:r>
              <a:rPr lang="en-US" dirty="0" err="1"/>
              <a:t>true_value</a:t>
            </a:r>
            <a:r>
              <a:rPr lang="en-US" dirty="0"/>
              <a:t> is the new vector value if the condition is true.</a:t>
            </a:r>
          </a:p>
          <a:p>
            <a:pPr lvl="2"/>
            <a:r>
              <a:rPr lang="en-US" dirty="0" err="1"/>
              <a:t>false_value</a:t>
            </a:r>
            <a:r>
              <a:rPr lang="en-US" dirty="0"/>
              <a:t> is the new vector value if the condition is false.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7B27BD-6A50-A423-9CE6-7CA91F5B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2D6EC7C-500A-73BC-23BF-1B97B7BD0B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1715"/>
          <a:stretch/>
        </p:blipFill>
        <p:spPr>
          <a:xfrm>
            <a:off x="5568996" y="2296319"/>
            <a:ext cx="6515100" cy="47977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99C633E-2C8D-2196-BF11-69EFDB898F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868"/>
          <a:stretch/>
        </p:blipFill>
        <p:spPr>
          <a:xfrm>
            <a:off x="5568996" y="2776097"/>
            <a:ext cx="6515100" cy="272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12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82785B-8BAA-267C-AD35-24709A5DD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dirty="0" err="1"/>
              <a:t>ifelse</a:t>
            </a:r>
            <a:r>
              <a:rPr lang="en-US" dirty="0"/>
              <a:t>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12C19C-9B7D-6F0C-B20F-7F138AB9C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96E5653-F659-0F76-1D65-0A40A44FA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219" y="1417638"/>
            <a:ext cx="10103561" cy="473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44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D3F6-628E-241B-3F3E-4976C194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734BC-8A36-2B00-8223-E5D889493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50597"/>
            <a:ext cx="5170311" cy="31411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list is a vector that can contain different types, including a list.</a:t>
            </a:r>
          </a:p>
          <a:p>
            <a:r>
              <a:rPr lang="en-US" dirty="0"/>
              <a:t>A list can be defined using the </a:t>
            </a:r>
            <a:r>
              <a:rPr lang="en-US" dirty="0">
                <a:solidFill>
                  <a:srgbClr val="0432FF"/>
                </a:solidFill>
              </a:rPr>
              <a:t>list() </a:t>
            </a:r>
            <a:r>
              <a:rPr lang="en-US" dirty="0"/>
              <a:t>function, which is similar to the </a:t>
            </a:r>
            <a:r>
              <a:rPr lang="en-US" dirty="0">
                <a:solidFill>
                  <a:srgbClr val="0432FF"/>
                </a:solidFill>
              </a:rPr>
              <a:t>c() </a:t>
            </a:r>
            <a:r>
              <a:rPr lang="en-US" dirty="0"/>
              <a:t>function used to create atomic vectors.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C26C22-C150-97F4-6B10-113A2945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31C69D-6246-73CE-AFC2-1C75A69D81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026" b="-6911"/>
          <a:stretch/>
        </p:blipFill>
        <p:spPr>
          <a:xfrm>
            <a:off x="320697" y="4035244"/>
            <a:ext cx="5375628" cy="738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C4F9D1-3FFA-7A09-CBF3-2FB12DCD53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098"/>
          <a:stretch/>
        </p:blipFill>
        <p:spPr>
          <a:xfrm>
            <a:off x="275121" y="4773261"/>
            <a:ext cx="5466780" cy="629355"/>
          </a:xfrm>
          <a:prstGeom prst="rect">
            <a:avLst/>
          </a:prstGeom>
        </p:spPr>
      </p:pic>
      <p:pic>
        <p:nvPicPr>
          <p:cNvPr id="13" name="Picture 1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0D5B250-9440-A5C1-2D4E-B4EF6DF3B5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945"/>
          <a:stretch/>
        </p:blipFill>
        <p:spPr>
          <a:xfrm>
            <a:off x="320697" y="5436483"/>
            <a:ext cx="5459214" cy="886452"/>
          </a:xfrm>
          <a:prstGeom prst="rect">
            <a:avLst/>
          </a:prstGeom>
        </p:spPr>
      </p:pic>
      <p:pic>
        <p:nvPicPr>
          <p:cNvPr id="15" name="Picture 1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C42F3F5-7991-57C3-1961-CC87CEF299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967"/>
          <a:stretch/>
        </p:blipFill>
        <p:spPr>
          <a:xfrm>
            <a:off x="6725356" y="1248920"/>
            <a:ext cx="4604474" cy="3311527"/>
          </a:xfrm>
          <a:prstGeom prst="rect">
            <a:avLst/>
          </a:prstGeom>
        </p:spPr>
      </p:pic>
      <p:pic>
        <p:nvPicPr>
          <p:cNvPr id="17" name="Picture 1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3BF6D0E-F351-131D-D962-0D810FCC5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356" y="4715055"/>
            <a:ext cx="4511936" cy="162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19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91F6-8DDD-71BA-087F-D3C569CB1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B95CA-C176-4DDF-B510-E3ACEB86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5CF0040-A954-35B4-CC2D-D9F05A62E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76" y="3110964"/>
            <a:ext cx="10256448" cy="303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1ED7C1-DB92-4552-6FBA-413DBFC86E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026" b="-6911"/>
          <a:stretch/>
        </p:blipFill>
        <p:spPr>
          <a:xfrm>
            <a:off x="2059186" y="1596846"/>
            <a:ext cx="8325476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77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E997-23E2-17E2-F8B9-40D63734D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larger lists…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B2810-CD95-A300-9B75-95D8FCA6BD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 we have seen with atomic vectors, it can be valuable to create a larger structure that could then be processed using a loop. </a:t>
            </a:r>
          </a:p>
          <a:p>
            <a:r>
              <a:rPr lang="en-US" dirty="0"/>
              <a:t>With lists, the function vector(), which we have seen used for creating atomic vectors, can also be used to create a list of a given size.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854BF-AF47-E2F2-4CB6-BB1430365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2655A86-5033-B94D-9FBF-035374838A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255"/>
          <a:stretch/>
        </p:blipFill>
        <p:spPr>
          <a:xfrm>
            <a:off x="6780924" y="1734960"/>
            <a:ext cx="5052324" cy="37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4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131F2-88C1-A8A5-98DA-450441D27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 Vectors – 4 main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96B7-2555-81AA-E162-69EEDE8F4A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order to create an atomic vector, the function </a:t>
            </a:r>
            <a:r>
              <a:rPr lang="en-US" dirty="0">
                <a:solidFill>
                  <a:srgbClr val="0432FF"/>
                </a:solidFill>
              </a:rPr>
              <a:t>c() </a:t>
            </a:r>
            <a:r>
              <a:rPr lang="en-US" dirty="0"/>
              <a:t>is used, along with the assignment statement &lt;-</a:t>
            </a:r>
          </a:p>
          <a:p>
            <a:r>
              <a:rPr lang="en-US" dirty="0"/>
              <a:t>Four main types</a:t>
            </a:r>
          </a:p>
          <a:p>
            <a:pPr lvl="1"/>
            <a:r>
              <a:rPr lang="en-US" dirty="0"/>
              <a:t>logical (TRUE/FALSE)</a:t>
            </a:r>
          </a:p>
          <a:p>
            <a:pPr lvl="1"/>
            <a:r>
              <a:rPr lang="en-US" dirty="0"/>
              <a:t>integer (whole numbers)</a:t>
            </a:r>
          </a:p>
          <a:p>
            <a:pPr lvl="1"/>
            <a:r>
              <a:rPr lang="en-US" dirty="0"/>
              <a:t>double (floating point numbers)</a:t>
            </a:r>
          </a:p>
          <a:p>
            <a:pPr lvl="1"/>
            <a:r>
              <a:rPr lang="en-US" dirty="0"/>
              <a:t>character (string format)</a:t>
            </a:r>
          </a:p>
          <a:p>
            <a:r>
              <a:rPr lang="en-US" dirty="0"/>
              <a:t>integer and double are also known as numeric vectors</a:t>
            </a:r>
          </a:p>
          <a:p>
            <a:r>
              <a:rPr lang="en-US" dirty="0" err="1">
                <a:solidFill>
                  <a:srgbClr val="0432FF"/>
                </a:solidFill>
              </a:rPr>
              <a:t>typeof</a:t>
            </a:r>
            <a:r>
              <a:rPr lang="en-US" dirty="0">
                <a:solidFill>
                  <a:srgbClr val="0432FF"/>
                </a:solidFill>
              </a:rPr>
              <a:t>(), str(), </a:t>
            </a:r>
            <a:r>
              <a:rPr lang="en-US" dirty="0"/>
              <a:t>and </a:t>
            </a:r>
            <a:r>
              <a:rPr lang="en-US" dirty="0">
                <a:solidFill>
                  <a:srgbClr val="0432FF"/>
                </a:solidFill>
              </a:rPr>
              <a:t>is.&lt;type&gt;() </a:t>
            </a:r>
            <a:r>
              <a:rPr lang="en-US" dirty="0"/>
              <a:t>are useful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F4DA0-9618-F572-8975-C48DF3910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026FD8F-8246-6C9B-9A51-E956A8DAB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2" y="1688224"/>
            <a:ext cx="5749783" cy="369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90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2D1F44-B712-ADE9-6140-95C00464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list elements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C3909D-B98F-193A-6551-C610EE1386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Similar to atomic vectors, each element of a list can be named.</a:t>
            </a:r>
          </a:p>
          <a:p>
            <a:r>
              <a:rPr lang="en-US" dirty="0"/>
              <a:t>The main point is that naming list elements is a good idea, and can lead to </a:t>
            </a:r>
          </a:p>
          <a:p>
            <a:pPr lvl="1"/>
            <a:r>
              <a:rPr lang="en-US" dirty="0"/>
              <a:t>(1) increased clarity when using the str() function and </a:t>
            </a:r>
          </a:p>
          <a:p>
            <a:pPr lvl="1"/>
            <a:r>
              <a:rPr lang="en-US" dirty="0"/>
              <a:t>(2) increased flexibility when accessing a list element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BA38B3-E09A-CF2C-FF34-641167F21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7484734-B7A7-68E4-E8BE-7E05E1FCF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752" y="1600201"/>
            <a:ext cx="5497847" cy="434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50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155A-0CB9-833F-8B47-FEFB05F7D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a list to an atomic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F5B94-636D-60DE-8F5B-881761543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list can be converted to an atomic vector using the </a:t>
            </a:r>
            <a:r>
              <a:rPr lang="en-US" dirty="0" err="1"/>
              <a:t>unlist</a:t>
            </a:r>
            <a:r>
              <a:rPr lang="en-US" dirty="0"/>
              <a:t>() function. </a:t>
            </a:r>
          </a:p>
          <a:p>
            <a:r>
              <a:rPr lang="en-US" dirty="0"/>
              <a:t>This flattens the entire list structure.</a:t>
            </a:r>
          </a:p>
          <a:p>
            <a:r>
              <a:rPr lang="en-US" dirty="0"/>
              <a:t>Coercion is performed to ensure that all the elements are of the same type.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137E2-C7B4-0926-43D3-B451EC06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9556575-E894-5BB4-5024-2AEB1DED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96853"/>
            <a:ext cx="5779556" cy="274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73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34B72-AFA8-7947-322F-6AFD9D21A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Chapter 2 Recap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9926F-8E03-4F65-90AB-8C1E287954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600201"/>
            <a:ext cx="5931877" cy="4525963"/>
          </a:xfrm>
        </p:spPr>
        <p:txBody>
          <a:bodyPr>
            <a:normAutofit/>
          </a:bodyPr>
          <a:lstStyle/>
          <a:p>
            <a:r>
              <a:rPr lang="en-US" dirty="0"/>
              <a:t>Two kinds of vectors:</a:t>
            </a:r>
          </a:p>
          <a:p>
            <a:pPr lvl="1"/>
            <a:r>
              <a:rPr lang="en-US" dirty="0"/>
              <a:t>Atomic vectors (4 main types), coercion used</a:t>
            </a:r>
          </a:p>
          <a:p>
            <a:pPr lvl="1"/>
            <a:r>
              <a:rPr lang="en-US" dirty="0"/>
              <a:t>Lists</a:t>
            </a:r>
          </a:p>
          <a:p>
            <a:r>
              <a:rPr lang="en-US" dirty="0"/>
              <a:t>Vector elements can be named</a:t>
            </a:r>
          </a:p>
          <a:p>
            <a:r>
              <a:rPr lang="en-US" dirty="0"/>
              <a:t>Missing values</a:t>
            </a:r>
          </a:p>
          <a:p>
            <a:r>
              <a:rPr lang="en-US" dirty="0" err="1"/>
              <a:t>Vectorisation</a:t>
            </a:r>
            <a:endParaRPr lang="en-US" dirty="0"/>
          </a:p>
          <a:p>
            <a:r>
              <a:rPr lang="en-US" dirty="0"/>
              <a:t>Next Challenge: </a:t>
            </a:r>
            <a:r>
              <a:rPr lang="en-US" i="1" dirty="0" err="1">
                <a:solidFill>
                  <a:srgbClr val="0432FF"/>
                </a:solidFill>
              </a:rPr>
              <a:t>Vectorised</a:t>
            </a:r>
            <a:r>
              <a:rPr lang="en-US" i="1" dirty="0">
                <a:solidFill>
                  <a:srgbClr val="0432FF"/>
                </a:solidFill>
              </a:rPr>
              <a:t> </a:t>
            </a:r>
            <a:r>
              <a:rPr lang="en-US" i="1" dirty="0" err="1">
                <a:solidFill>
                  <a:srgbClr val="0432FF"/>
                </a:solidFill>
              </a:rPr>
              <a:t>ifelse</a:t>
            </a:r>
            <a:r>
              <a:rPr lang="en-US" i="1" dirty="0">
                <a:solidFill>
                  <a:srgbClr val="0432FF"/>
                </a:solidFill>
              </a:rPr>
              <a:t>()</a:t>
            </a: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Next Topic: </a:t>
            </a:r>
            <a:r>
              <a:rPr lang="en-US" i="1" dirty="0" err="1">
                <a:solidFill>
                  <a:srgbClr val="0432FF"/>
                </a:solidFill>
              </a:rPr>
              <a:t>Subsetting</a:t>
            </a:r>
            <a:r>
              <a:rPr lang="en-US" i="1" dirty="0">
                <a:solidFill>
                  <a:srgbClr val="0432FF"/>
                </a:solidFill>
              </a:rPr>
              <a:t> Vectors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28419-46B4-C2DE-4342-E624F8DA5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 descr="A train on the tracks with a rainbow in the background&#10;&#10;Description automatically generated">
            <a:extLst>
              <a:ext uri="{FF2B5EF4-FFF2-40B4-BE49-F238E27FC236}">
                <a16:creationId xmlns:a16="http://schemas.microsoft.com/office/drawing/2014/main" id="{D2A55364-ECB0-160B-BBCA-99E5018B6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164" y="2087624"/>
            <a:ext cx="5064296" cy="33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68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34F5-8EDF-A0E3-0999-153F1DCA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40244C-87E2-90AC-AC3C-07BBC99A6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90A21-9E7A-C80C-B391-B576C1FF1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055" y="1372893"/>
            <a:ext cx="8541455" cy="513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01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59323-7F46-9177-7905-6B29E177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examples...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ADC640-A1C5-3756-9D98-6D55B03DA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C47D1D1-A491-0F30-4BD3-052C7337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13" y="2086740"/>
            <a:ext cx="3632200" cy="31242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A901042-C008-554A-AF9B-9EF352A0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49" y="2086740"/>
            <a:ext cx="3503400" cy="3065475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0AC568C-148D-3307-7117-EBEFDB732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691" y="2086740"/>
            <a:ext cx="4381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5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1F44D-1AE2-8DFA-0561-189561A6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c() to append atomic vectors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8C0C0A-565D-08B1-80B8-4153B7928B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further feature of the c() function is that a number of atomic vectors can be appended by including their variable names inside the function call. </a:t>
            </a:r>
          </a:p>
          <a:p>
            <a:r>
              <a:rPr lang="en-US" dirty="0"/>
              <a:t>We combine the variables v1 and v2 to generate new variables v3 and v4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AD5346-F395-53B6-72B1-6A564CEF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35B71-37E8-06C5-AB24-6626829F9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2" y="1600201"/>
            <a:ext cx="5633155" cy="42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92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8D7-125F-0A2E-7323-9382C2E19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larger atomic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57063-772C-663F-B7B2-8EDFEB0CBD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Alternatives to the c() function:</a:t>
            </a:r>
          </a:p>
          <a:p>
            <a:pPr lvl="1"/>
            <a:r>
              <a:rPr lang="en-US" dirty="0"/>
              <a:t>The colon operator </a:t>
            </a:r>
            <a:r>
              <a:rPr lang="en-US" dirty="0">
                <a:solidFill>
                  <a:srgbClr val="0432FF"/>
                </a:solidFill>
              </a:rPr>
              <a:t>:</a:t>
            </a:r>
            <a:r>
              <a:rPr lang="en-US" dirty="0"/>
              <a:t> which generates a regular sequence of integers as an atomic vector, from a starting value to the end of a sequence.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seq(), </a:t>
            </a:r>
            <a:r>
              <a:rPr lang="en-US" dirty="0"/>
              <a:t>which generates a regular sequence from a starting value (from) to a final value (to) and also allows for an increment between each value (by)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rep() </a:t>
            </a:r>
            <a:r>
              <a:rPr lang="en-US" dirty="0"/>
              <a:t>replicates values contained in the input vector, a given number of times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vector() </a:t>
            </a:r>
            <a:r>
              <a:rPr lang="en-US" dirty="0"/>
              <a:t>function creates a vector of a fixed length, and sets initial values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DB6DE-C933-CCB2-B569-CF3B8EE8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screenshot of a math test&#10;&#10;Description automatically generated">
            <a:extLst>
              <a:ext uri="{FF2B5EF4-FFF2-40B4-BE49-F238E27FC236}">
                <a16:creationId xmlns:a16="http://schemas.microsoft.com/office/drawing/2014/main" id="{3BAFD492-ADF3-8E6A-12A1-00A68CCC6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544" y="2268360"/>
            <a:ext cx="5274573" cy="271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75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E85A-E109-63FA-4DAC-AD8F169A3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seq()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6C46E-6C77-96A7-F503-A3E92CBE9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7ED7A2-9C98-16BA-F070-9FE3E9808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7" y="1417638"/>
            <a:ext cx="5634430" cy="4667073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F89CFC6-B230-2687-A62F-B554B9FFC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19" y="2485969"/>
            <a:ext cx="5403281" cy="25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24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535D7-5520-BCBF-08EC-86D7658D6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rep()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3F13C-41AB-46AE-205A-65535E864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70042B-D0A8-194F-1C35-837767D9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89" y="1558925"/>
            <a:ext cx="11419630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49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F112F-F226-FEE5-54D2-864ED937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vector()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8627EE-D54C-471B-7118-B01EB6F87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E68326F9-DF35-CE6F-1982-9C4F0A670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880" y="1417638"/>
            <a:ext cx="8968239" cy="479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50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32067</TotalTime>
  <Words>1118</Words>
  <Application>Microsoft Macintosh PowerPoint</Application>
  <PresentationFormat>Widescreen</PresentationFormat>
  <Paragraphs>134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PowerPoint Presentation</vt:lpstr>
      <vt:lpstr>Vectors in R</vt:lpstr>
      <vt:lpstr>Atomic Vectors – 4 main types</vt:lpstr>
      <vt:lpstr>Remaining examples...</vt:lpstr>
      <vt:lpstr>Using c() to append atomic vectors</vt:lpstr>
      <vt:lpstr>Creating larger atomic vectors</vt:lpstr>
      <vt:lpstr>seq() function</vt:lpstr>
      <vt:lpstr>rep() function</vt:lpstr>
      <vt:lpstr>The vector() function</vt:lpstr>
      <vt:lpstr>The rules of coercion</vt:lpstr>
      <vt:lpstr>Naming vector elements</vt:lpstr>
      <vt:lpstr>Using names()</vt:lpstr>
      <vt:lpstr>Missing values - introducing NA</vt:lpstr>
      <vt:lpstr>Further information on NA</vt:lpstr>
      <vt:lpstr>Challenge 2.1</vt:lpstr>
      <vt:lpstr>Vectorisation</vt:lpstr>
      <vt:lpstr>sqrt() is a vectorized function</vt:lpstr>
      <vt:lpstr>Arithmetic Operators</vt:lpstr>
      <vt:lpstr>Unequal length vectors – recycling used</vt:lpstr>
      <vt:lpstr>Relational Operators</vt:lpstr>
      <vt:lpstr>Using benefits of coercion…</vt:lpstr>
      <vt:lpstr>Logical operators</vt:lpstr>
      <vt:lpstr>Examples of logical operators</vt:lpstr>
      <vt:lpstr>Challenge 2.2</vt:lpstr>
      <vt:lpstr>ifelse() vectorised function (looping action)</vt:lpstr>
      <vt:lpstr>Nested ifelse()</vt:lpstr>
      <vt:lpstr>Lists</vt:lpstr>
      <vt:lpstr>Visualising a list</vt:lpstr>
      <vt:lpstr>Creating larger lists…</vt:lpstr>
      <vt:lpstr>Naming list elements</vt:lpstr>
      <vt:lpstr>Converting a list to an atomic vector</vt:lpstr>
      <vt:lpstr>Chapter 2 Recap</vt:lpstr>
      <vt:lpstr>Challenge 2.3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502</cp:revision>
  <cp:lastPrinted>2020-11-24T11:26:30Z</cp:lastPrinted>
  <dcterms:created xsi:type="dcterms:W3CDTF">2016-06-27T07:49:28Z</dcterms:created>
  <dcterms:modified xsi:type="dcterms:W3CDTF">2024-11-05T09:16:59Z</dcterms:modified>
</cp:coreProperties>
</file>